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363" r:id="rId3"/>
    <p:sldId id="257" r:id="rId4"/>
    <p:sldId id="260" r:id="rId5"/>
    <p:sldId id="261" r:id="rId6"/>
    <p:sldId id="413" r:id="rId7"/>
    <p:sldId id="279" r:id="rId8"/>
    <p:sldId id="414" r:id="rId9"/>
    <p:sldId id="418" r:id="rId10"/>
    <p:sldId id="419" r:id="rId11"/>
    <p:sldId id="415" r:id="rId12"/>
    <p:sldId id="262" r:id="rId13"/>
    <p:sldId id="281" r:id="rId14"/>
    <p:sldId id="376" r:id="rId15"/>
    <p:sldId id="404" r:id="rId16"/>
    <p:sldId id="405" r:id="rId17"/>
    <p:sldId id="408" r:id="rId18"/>
    <p:sldId id="406" r:id="rId19"/>
    <p:sldId id="407" r:id="rId20"/>
    <p:sldId id="264" r:id="rId21"/>
    <p:sldId id="409" r:id="rId22"/>
    <p:sldId id="410" r:id="rId23"/>
    <p:sldId id="411" r:id="rId24"/>
    <p:sldId id="377" r:id="rId25"/>
    <p:sldId id="378" r:id="rId26"/>
    <p:sldId id="379" r:id="rId27"/>
    <p:sldId id="380" r:id="rId28"/>
    <p:sldId id="381" r:id="rId29"/>
    <p:sldId id="382" r:id="rId30"/>
    <p:sldId id="383" r:id="rId31"/>
    <p:sldId id="265" r:id="rId32"/>
    <p:sldId id="276" r:id="rId33"/>
    <p:sldId id="277" r:id="rId34"/>
    <p:sldId id="266" r:id="rId35"/>
    <p:sldId id="267" r:id="rId36"/>
    <p:sldId id="268" r:id="rId37"/>
    <p:sldId id="366" r:id="rId38"/>
    <p:sldId id="271" r:id="rId39"/>
    <p:sldId id="272" r:id="rId40"/>
    <p:sldId id="420" r:id="rId41"/>
    <p:sldId id="422" r:id="rId42"/>
    <p:sldId id="385" r:id="rId43"/>
    <p:sldId id="423" r:id="rId44"/>
    <p:sldId id="424" r:id="rId45"/>
    <p:sldId id="417" r:id="rId46"/>
    <p:sldId id="273" r:id="rId47"/>
    <p:sldId id="387" r:id="rId48"/>
    <p:sldId id="388" r:id="rId49"/>
    <p:sldId id="389" r:id="rId50"/>
    <p:sldId id="390" r:id="rId51"/>
    <p:sldId id="391" r:id="rId52"/>
    <p:sldId id="392" r:id="rId53"/>
    <p:sldId id="393" r:id="rId54"/>
    <p:sldId id="394" r:id="rId55"/>
    <p:sldId id="274" r:id="rId56"/>
    <p:sldId id="416" r:id="rId57"/>
    <p:sldId id="269" r:id="rId58"/>
    <p:sldId id="270" r:id="rId59"/>
    <p:sldId id="368" r:id="rId60"/>
    <p:sldId id="278" r:id="rId61"/>
    <p:sldId id="330" r:id="rId62"/>
    <p:sldId id="282" r:id="rId63"/>
    <p:sldId id="284" r:id="rId64"/>
    <p:sldId id="285" r:id="rId65"/>
    <p:sldId id="286" r:id="rId66"/>
    <p:sldId id="287" r:id="rId67"/>
    <p:sldId id="288" r:id="rId68"/>
    <p:sldId id="28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16" autoAdjust="0"/>
  </p:normalViewPr>
  <p:slideViewPr>
    <p:cSldViewPr snapToGrid="0" showGuides="1">
      <p:cViewPr varScale="1">
        <p:scale>
          <a:sx n="97" d="100"/>
          <a:sy n="97" d="100"/>
        </p:scale>
        <p:origin x="10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06-Dec-21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1884564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2657589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53</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54</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55</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63</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06-Dec-21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06-Dec-21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06-Dec-21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06-Dec-21</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iismath.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00.png"/><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gif"/></Relationships>
</file>

<file path=ppt/slides/_rels/slide1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9.png"/><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png"/><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gif"/></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people.duke.edu/~hpgavin/SystemID/CourseNotes/TotalLeastSquares.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727200" y="5446017"/>
            <a:ext cx="8534400" cy="1162534"/>
          </a:xfrm>
        </p:spPr>
        <p:txBody>
          <a:bodyPr/>
          <a:lstStyle/>
          <a:p>
            <a:r>
              <a:rPr lang="en-US" dirty="0"/>
              <a:t>Yoni Chechik</a:t>
            </a:r>
          </a:p>
          <a:p>
            <a:r>
              <a:rPr lang="en-US" dirty="0">
                <a:hlinkClick r:id="rId2"/>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0" y="947548"/>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a:xfrm>
                <a:off x="203200" y="762000"/>
                <a:ext cx="11785600" cy="5715000"/>
              </a:xfrm>
            </p:spPr>
            <p:txBody>
              <a:bodyPr/>
              <a:lstStyle/>
              <a:p>
                <a:r>
                  <a:rPr lang="en-US" dirty="0"/>
                  <a:t>What is not linear in its unknown variables? </a:t>
                </a:r>
              </a:p>
              <a:p>
                <a:r>
                  <a:rPr lang="en-US" dirty="0"/>
                  <a:t>For example, an off-centered circle:</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𝑏𝑦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DCD3A9CF-94E1-448F-A572-1A5BEDAE35B0}"/>
                  </a:ext>
                </a:extLst>
              </p:cNvPr>
              <p:cNvSpPr>
                <a:spLocks noGrp="1" noRot="1" noChangeAspect="1" noMove="1" noResize="1" noEditPoints="1" noAdjustHandles="1" noChangeArrowheads="1" noChangeShapeType="1" noTextEdit="1"/>
              </p:cNvSpPr>
              <p:nvPr>
                <p:ph idx="1"/>
              </p:nvPr>
            </p:nvSpPr>
            <p:spPr>
              <a:xfrm>
                <a:off x="203200" y="762000"/>
                <a:ext cx="11785600" cy="5715000"/>
              </a:xfrm>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7893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the MMSE problem.</a:t>
                </a:r>
              </a:p>
              <a:p>
                <a:r>
                  <a:rPr lang="en-US" dirty="0"/>
                  <a:t>This method is mathematically proven to be the one which minimizes the L2 error for the fitted data.</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3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dirty="0"/>
              <a:t>RANSAC</a:t>
            </a:r>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not that the data is linear.</a:t>
                </a:r>
              </a:p>
              <a:p>
                <a:pPr lvl="1"/>
                <a:r>
                  <a:rPr lang="en-US" dirty="0"/>
                  <a:t>Notice that in our derivation we didn’t use the assumption that the data is linear…</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3"/>
                <a:stretch>
                  <a:fillRect l="-931" t="-9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5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b="1" dirty="0"/>
              <a:t>Total least squares</a:t>
            </a:r>
          </a:p>
          <a:p>
            <a:r>
              <a:rPr lang="en-US" dirty="0"/>
              <a:t>RANSAC</a:t>
            </a:r>
          </a:p>
        </p:txBody>
      </p:sp>
    </p:spTree>
    <p:extLst>
      <p:ext uri="{BB962C8B-B14F-4D97-AF65-F5344CB8AC3E}">
        <p14:creationId xmlns:p14="http://schemas.microsoft.com/office/powerpoint/2010/main" val="379747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DOFs- degrees of freedom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a:xfrm>
                <a:off x="203200" y="762000"/>
                <a:ext cx="11785600" cy="6096000"/>
              </a:xfrm>
            </p:spPr>
            <p:txBody>
              <a:bodyPr>
                <a:normAutofit lnSpcReduction="10000"/>
              </a:bodyPr>
              <a:lstStyle/>
              <a:p>
                <a:r>
                  <a:rPr lang="en-US" b="1" i="0" dirty="0">
                    <a:solidFill>
                      <a:srgbClr val="202122"/>
                    </a:solidFill>
                    <a:effectLst/>
                    <a:latin typeface="Arial" panose="020B0604020202020204" pitchFamily="34" charset="0"/>
                  </a:rPr>
                  <a:t>DOF is the number of values that are free to vary</a:t>
                </a:r>
                <a:r>
                  <a:rPr lang="en-US" b="0" i="0" dirty="0">
                    <a:solidFill>
                      <a:srgbClr val="202122"/>
                    </a:solidFill>
                    <a:effectLst/>
                    <a:latin typeface="Arial" panose="020B0604020202020204" pitchFamily="34" charset="0"/>
                  </a:rPr>
                  <a:t>.</a:t>
                </a:r>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Example: </a:t>
                </a:r>
                <a14:m>
                  <m:oMath xmlns:m="http://schemas.openxmlformats.org/officeDocument/2006/math">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r>
                      <a:rPr lang="en-US" b="0" i="1" smtClean="0">
                        <a:solidFill>
                          <a:srgbClr val="202122"/>
                        </a:solidFill>
                        <a:latin typeface="Cambria Math" panose="02040503050406030204" pitchFamily="18" charset="0"/>
                      </a:rPr>
                      <m:t>)</m:t>
                    </m:r>
                  </m:oMath>
                </a14:m>
                <a:r>
                  <a:rPr lang="en-US" dirty="0">
                    <a:solidFill>
                      <a:srgbClr val="202122"/>
                    </a:solidFill>
                    <a:latin typeface="Arial" panose="020B0604020202020204" pitchFamily="34" charset="0"/>
                  </a:rPr>
                  <a:t> </a:t>
                </a:r>
              </a:p>
              <a:p>
                <a:pPr lvl="1"/>
                <a:r>
                  <a:rPr lang="en-US" dirty="0">
                    <a:solidFill>
                      <a:srgbClr val="202122"/>
                    </a:solidFill>
                    <a:latin typeface="Arial" panose="020B0604020202020204" pitchFamily="34" charset="0"/>
                  </a:rPr>
                  <a:t>both are independent variables (unrelated to one another) so we have 2 DOF. We can say </a:t>
                </a:r>
                <a14:m>
                  <m:oMath xmlns:m="http://schemas.openxmlformats.org/officeDocument/2006/math">
                    <m:d>
                      <m:dPr>
                        <m:ctrlPr>
                          <a:rPr lang="en-US" b="0" i="1" smtClean="0">
                            <a:solidFill>
                              <a:srgbClr val="202122"/>
                            </a:solidFill>
                            <a:latin typeface="Cambria Math" panose="02040503050406030204" pitchFamily="18" charset="0"/>
                          </a:rPr>
                        </m:ctrlPr>
                      </m:dPr>
                      <m:e>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e>
                    </m:d>
                    <m:r>
                      <a:rPr lang="en-US" b="0" i="1" smtClean="0">
                        <a:solidFill>
                          <a:srgbClr val="202122"/>
                        </a:solidFill>
                        <a:latin typeface="Cambria Math" panose="02040503050406030204" pitchFamily="18" charset="0"/>
                      </a:rPr>
                      <m:t> </m:t>
                    </m:r>
                  </m:oMath>
                </a14:m>
                <a:r>
                  <a:rPr lang="en-US" dirty="0">
                    <a:solidFill>
                      <a:srgbClr val="202122"/>
                    </a:solidFill>
                    <a:latin typeface="Arial" panose="020B0604020202020204" pitchFamily="34" charset="0"/>
                  </a:rPr>
                  <a:t>represents a 2D plane. </a:t>
                </a:r>
              </a:p>
              <a:p>
                <a:pPr lvl="1"/>
                <a:r>
                  <a:rPr lang="en-US" u="sng" dirty="0">
                    <a:solidFill>
                      <a:srgbClr val="202122"/>
                    </a:solidFill>
                    <a:latin typeface="Arial" panose="020B0604020202020204" pitchFamily="34" charset="0"/>
                  </a:rPr>
                  <a:t>Conclusion: 2D plane has 2 DOF.</a:t>
                </a:r>
              </a:p>
              <a:p>
                <a:r>
                  <a:rPr lang="en-US" dirty="0">
                    <a:solidFill>
                      <a:srgbClr val="202122"/>
                    </a:solidFill>
                    <a:latin typeface="Arial" panose="020B0604020202020204" pitchFamily="34" charset="0"/>
                  </a:rPr>
                  <a:t>Let’s add a constraint </a:t>
                </a:r>
                <a14:m>
                  <m:oMath xmlns:m="http://schemas.openxmlformats.org/officeDocument/2006/math">
                    <m:r>
                      <a:rPr lang="en-US" b="0" i="1" smtClean="0">
                        <a:solidFill>
                          <a:srgbClr val="202122"/>
                        </a:solidFill>
                        <a:latin typeface="Cambria Math" panose="02040503050406030204" pitchFamily="18" charset="0"/>
                      </a:rPr>
                      <m:t>𝑦</m:t>
                    </m:r>
                    <m:r>
                      <a:rPr lang="en-US" b="0" i="1" smtClean="0">
                        <a:solidFill>
                          <a:srgbClr val="202122"/>
                        </a:solidFill>
                        <a:latin typeface="Cambria Math" panose="02040503050406030204" pitchFamily="18" charset="0"/>
                      </a:rPr>
                      <m:t>=3</m:t>
                    </m:r>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+2</m:t>
                    </m:r>
                  </m:oMath>
                </a14:m>
                <a:endParaRPr lang="en-US" dirty="0"/>
              </a:p>
              <a:p>
                <a:pPr lvl="1"/>
                <a:r>
                  <a:rPr lang="en-US" dirty="0"/>
                  <a:t>Now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oMath>
                </a14:m>
                <a:r>
                  <a:rPr lang="en-US" dirty="0"/>
                  <a:t>is dependent in </a:t>
                </a:r>
                <a14:m>
                  <m:oMath xmlns:m="http://schemas.openxmlformats.org/officeDocument/2006/math">
                    <m:r>
                      <a:rPr lang="en-US" b="0" i="1" smtClean="0">
                        <a:latin typeface="Cambria Math" panose="02040503050406030204" pitchFamily="18" charset="0"/>
                      </a:rPr>
                      <m:t>𝑥</m:t>
                    </m:r>
                  </m:oMath>
                </a14:m>
                <a:r>
                  <a:rPr lang="en-US" dirty="0"/>
                  <a:t> so we only have 1 DOF.</a:t>
                </a:r>
              </a:p>
              <a:p>
                <a:pPr lvl="1"/>
                <a:r>
                  <a:rPr lang="en-US" u="sng" dirty="0"/>
                  <a:t>Conclusion: line equation has 1 DOF.</a:t>
                </a:r>
              </a:p>
              <a:p>
                <a:r>
                  <a:rPr lang="en-US" dirty="0"/>
                  <a:t>Let’s add another constraint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t>
                </a:r>
              </a:p>
              <a:p>
                <a:pPr lvl="1"/>
                <a:r>
                  <a:rPr lang="en-US" dirty="0"/>
                  <a:t>Now we have 0 DOF! There is only one possible solution for our variables: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US" b="0" i="1" smtClean="0">
                        <a:latin typeface="Cambria Math" panose="02040503050406030204" pitchFamily="18" charset="0"/>
                      </a:rPr>
                      <m:t>.</m:t>
                    </m:r>
                  </m:oMath>
                </a14:m>
                <a:endParaRPr lang="en-US" dirty="0"/>
              </a:p>
              <a:p>
                <a:pPr lvl="1"/>
                <a:r>
                  <a:rPr lang="en-US" u="sng" dirty="0"/>
                  <a:t>Conclusion: point in space has 0 DOF.</a:t>
                </a:r>
              </a:p>
              <a:p>
                <a:endParaRPr lang="en-US" dirty="0"/>
              </a:p>
              <a:p>
                <a:r>
                  <a:rPr lang="en-US" dirty="0"/>
                  <a:t>As a rule- each equation (==constraint) removes 1 DOF from our calculations. </a:t>
                </a:r>
              </a:p>
            </p:txBody>
          </p:sp>
        </mc:Choice>
        <mc:Fallback>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2"/>
                <a:stretch>
                  <a:fillRect l="-931" t="-1700" r="-362"/>
                </a:stretch>
              </a:blipFill>
            </p:spPr>
            <p:txBody>
              <a:bodyPr/>
              <a:lstStyle/>
              <a:p>
                <a:r>
                  <a:rPr lang="en-US">
                    <a:noFill/>
                  </a:rPr>
                  <a:t> </a:t>
                </a:r>
              </a:p>
            </p:txBody>
          </p:sp>
        </mc:Fallback>
      </mc:AlternateContent>
    </p:spTree>
    <p:extLst>
      <p:ext uri="{BB962C8B-B14F-4D97-AF65-F5344CB8AC3E}">
        <p14:creationId xmlns:p14="http://schemas.microsoft.com/office/powerpoint/2010/main" val="2351836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DOFs- degrees of freedom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p:txBody>
              <a:bodyPr>
                <a:normAutofit/>
              </a:bodyPr>
              <a:lstStyle/>
              <a:p>
                <a:r>
                  <a:rPr lang="en-US" b="1" i="0" dirty="0">
                    <a:solidFill>
                      <a:srgbClr val="202122"/>
                    </a:solidFill>
                    <a:effectLst/>
                    <a:latin typeface="Arial" panose="020B0604020202020204" pitchFamily="34" charset="0"/>
                  </a:rPr>
                  <a:t>DOF is the number of values that are free to vary</a:t>
                </a:r>
                <a:r>
                  <a:rPr lang="en-US" b="0" i="0" dirty="0">
                    <a:solidFill>
                      <a:srgbClr val="202122"/>
                    </a:solidFill>
                    <a:effectLst/>
                    <a:latin typeface="Arial" panose="020B0604020202020204" pitchFamily="34" charset="0"/>
                  </a:rPr>
                  <a:t>.</a:t>
                </a:r>
              </a:p>
              <a:p>
                <a:endParaRPr lang="en-US" b="0" i="1" dirty="0">
                  <a:solidFill>
                    <a:srgbClr val="202122"/>
                  </a:solidFill>
                  <a:latin typeface="Cambria Math" panose="02040503050406030204" pitchFamily="18" charset="0"/>
                </a:endParaRPr>
              </a:p>
              <a:p>
                <a14:m>
                  <m:oMath xmlns:m="http://schemas.openxmlformats.org/officeDocument/2006/math">
                    <m:r>
                      <a:rPr lang="en-US" b="0" i="1" smtClean="0">
                        <a:solidFill>
                          <a:srgbClr val="202122"/>
                        </a:solidFill>
                        <a:latin typeface="Cambria Math" panose="02040503050406030204" pitchFamily="18" charset="0"/>
                      </a:rPr>
                      <m:t>𝑎𝑥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𝑏𝑦</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𝑐</m:t>
                    </m:r>
                    <m:r>
                      <a:rPr lang="en-US" b="0" i="1" smtClean="0">
                        <a:solidFill>
                          <a:srgbClr val="202122"/>
                        </a:solidFill>
                        <a:latin typeface="Cambria Math" panose="02040503050406030204" pitchFamily="18" charset="0"/>
                      </a:rPr>
                      <m:t>=0 </m:t>
                    </m:r>
                  </m:oMath>
                </a14:m>
                <a:r>
                  <a:rPr lang="en-US" dirty="0">
                    <a:solidFill>
                      <a:srgbClr val="202122"/>
                    </a:solidFill>
                    <a:latin typeface="Arial" panose="020B0604020202020204" pitchFamily="34" charset="0"/>
                  </a:rPr>
                  <a:t>where </a:t>
                </a:r>
                <a14:m>
                  <m:oMath xmlns:m="http://schemas.openxmlformats.org/officeDocument/2006/math">
                    <m:d>
                      <m:dPr>
                        <m:ctrlPr>
                          <a:rPr lang="en-US" b="0" i="1" smtClean="0">
                            <a:solidFill>
                              <a:srgbClr val="202122"/>
                            </a:solidFill>
                            <a:latin typeface="Cambria Math" panose="02040503050406030204" pitchFamily="18" charset="0"/>
                          </a:rPr>
                        </m:ctrlPr>
                      </m:dPr>
                      <m:e>
                        <m:r>
                          <a:rPr lang="en-US" b="0" i="1" smtClean="0">
                            <a:solidFill>
                              <a:srgbClr val="202122"/>
                            </a:solidFill>
                            <a:latin typeface="Cambria Math" panose="02040503050406030204" pitchFamily="18" charset="0"/>
                          </a:rPr>
                          <m:t>𝑥</m:t>
                        </m:r>
                        <m:r>
                          <a:rPr lang="en-US" b="0" i="1" smtClean="0">
                            <a:solidFill>
                              <a:srgbClr val="202122"/>
                            </a:solidFill>
                            <a:latin typeface="Cambria Math" panose="02040503050406030204" pitchFamily="18" charset="0"/>
                          </a:rPr>
                          <m:t>,</m:t>
                        </m:r>
                        <m:r>
                          <a:rPr lang="en-US" b="0" i="1" smtClean="0">
                            <a:solidFill>
                              <a:srgbClr val="202122"/>
                            </a:solidFill>
                            <a:latin typeface="Cambria Math" panose="02040503050406030204" pitchFamily="18" charset="0"/>
                          </a:rPr>
                          <m:t>𝑦</m:t>
                        </m:r>
                      </m:e>
                    </m:d>
                  </m:oMath>
                </a14:m>
                <a:r>
                  <a:rPr lang="en-US" dirty="0">
                    <a:solidFill>
                      <a:srgbClr val="202122"/>
                    </a:solidFill>
                    <a:latin typeface="Arial" panose="020B0604020202020204" pitchFamily="34" charset="0"/>
                  </a:rPr>
                  <a:t> are knowns and </a:t>
                </a:r>
                <a14:m>
                  <m:oMath xmlns:m="http://schemas.openxmlformats.org/officeDocument/2006/math">
                    <m:r>
                      <a:rPr lang="en-US" i="1" dirty="0"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𝑎</m:t>
                    </m:r>
                    <m:r>
                      <a:rPr lang="en-US" i="1" dirty="0" err="1"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𝑏</m:t>
                    </m:r>
                    <m:r>
                      <a:rPr lang="en-US" i="1" dirty="0" err="1" smtClean="0">
                        <a:solidFill>
                          <a:srgbClr val="202122"/>
                        </a:solidFill>
                        <a:latin typeface="Cambria Math" panose="02040503050406030204" pitchFamily="18" charset="0"/>
                      </a:rPr>
                      <m:t>,</m:t>
                    </m:r>
                    <m:r>
                      <a:rPr lang="en-US" i="1" dirty="0" err="1" smtClean="0">
                        <a:solidFill>
                          <a:srgbClr val="202122"/>
                        </a:solidFill>
                        <a:latin typeface="Cambria Math" panose="02040503050406030204" pitchFamily="18" charset="0"/>
                      </a:rPr>
                      <m:t>𝑐</m:t>
                    </m:r>
                    <m:r>
                      <a:rPr lang="en-US" i="1" dirty="0" smtClean="0">
                        <a:solidFill>
                          <a:srgbClr val="202122"/>
                        </a:solidFill>
                        <a:latin typeface="Cambria Math" panose="02040503050406030204" pitchFamily="18" charset="0"/>
                      </a:rPr>
                      <m:t>) </m:t>
                    </m:r>
                  </m:oMath>
                </a14:m>
                <a:r>
                  <a:rPr lang="en-US" dirty="0">
                    <a:solidFill>
                      <a:srgbClr val="202122"/>
                    </a:solidFill>
                    <a:latin typeface="Arial" panose="020B0604020202020204" pitchFamily="34" charset="0"/>
                  </a:rPr>
                  <a:t>are our variables.</a:t>
                </a:r>
              </a:p>
              <a:p>
                <a:pPr lvl="1"/>
                <a:r>
                  <a:rPr lang="en-US" dirty="0">
                    <a:solidFill>
                      <a:srgbClr val="202122"/>
                    </a:solidFill>
                    <a:latin typeface="Arial" panose="020B0604020202020204" pitchFamily="34" charset="0"/>
                  </a:rPr>
                  <a:t>3 variables and 1 constraint means 2 DOF.</a:t>
                </a:r>
              </a:p>
              <a:p>
                <a:pPr lvl="1"/>
                <a:endParaRPr lang="en-US" dirty="0">
                  <a:solidFill>
                    <a:srgbClr val="202122"/>
                  </a:solidFill>
                  <a:latin typeface="Arial" panose="020B0604020202020204" pitchFamily="34" charset="0"/>
                </a:endParaRPr>
              </a:p>
            </p:txBody>
          </p:sp>
        </mc:Choice>
        <mc:Fallback>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blipFill>
                <a:blip r:embed="rId2"/>
                <a:stretch>
                  <a:fillRect l="-931" t="-1066"/>
                </a:stretch>
              </a:blipFill>
            </p:spPr>
            <p:txBody>
              <a:bodyPr/>
              <a:lstStyle/>
              <a:p>
                <a:r>
                  <a:rPr lang="en-US">
                    <a:noFill/>
                  </a:rPr>
                  <a:t> </a:t>
                </a:r>
              </a:p>
            </p:txBody>
          </p:sp>
        </mc:Fallback>
      </mc:AlternateContent>
    </p:spTree>
    <p:extLst>
      <p:ext uri="{BB962C8B-B14F-4D97-AF65-F5344CB8AC3E}">
        <p14:creationId xmlns:p14="http://schemas.microsoft.com/office/powerpoint/2010/main" val="2242148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92361"/>
            <a:ext cx="12191999" cy="4065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846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lvl="1"/>
                <a:r>
                  <a:rPr lang="en-US" dirty="0"/>
                  <a:t>This equation removes another DOF.</a:t>
                </a:r>
              </a:p>
              <a:p>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pPr lvl="1"/>
                <a:r>
                  <a:rPr lang="en-US" dirty="0"/>
                  <a:t>This removes the final DOF.</a:t>
                </a:r>
              </a:p>
              <a:p>
                <a:r>
                  <a:rPr lang="en-US" dirty="0"/>
                  <a:t>The error to be minimized:</a:t>
                </a:r>
              </a:p>
              <a:p>
                <a:endParaRPr lang="en-US" dirty="0"/>
              </a:p>
            </p:txBody>
          </p:sp>
        </mc:Choice>
        <mc:Fallback>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110408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8236-1E45-47BF-9512-580D81243403}"/>
              </a:ext>
            </a:extLst>
          </p:cNvPr>
          <p:cNvSpPr>
            <a:spLocks noGrp="1"/>
          </p:cNvSpPr>
          <p:nvPr>
            <p:ph type="title"/>
          </p:nvPr>
        </p:nvSpPr>
        <p:spPr/>
        <p:txBody>
          <a:bodyPr/>
          <a:lstStyle/>
          <a:p>
            <a:r>
              <a:rPr lang="en-US" dirty="0"/>
              <a:t>Line fitting- TLS</a:t>
            </a:r>
          </a:p>
        </p:txBody>
      </p:sp>
      <p:sp>
        <p:nvSpPr>
          <p:cNvPr id="3" name="Content Placeholder 2">
            <a:extLst>
              <a:ext uri="{FF2B5EF4-FFF2-40B4-BE49-F238E27FC236}">
                <a16:creationId xmlns:a16="http://schemas.microsoft.com/office/drawing/2014/main" id="{1CC22A63-2B92-4324-A836-4A5E25E2E28A}"/>
              </a:ext>
            </a:extLst>
          </p:cNvPr>
          <p:cNvSpPr>
            <a:spLocks noGrp="1"/>
          </p:cNvSpPr>
          <p:nvPr>
            <p:ph idx="1"/>
          </p:nvPr>
        </p:nvSpPr>
        <p:spPr/>
        <p:txBody>
          <a:bodyPr/>
          <a:lstStyle/>
          <a:p>
            <a:r>
              <a:rPr lang="en-US" dirty="0"/>
              <a:t>The error to be minimized:</a:t>
            </a:r>
          </a:p>
          <a:p>
            <a:endParaRPr lang="en-US" dirty="0"/>
          </a:p>
          <a:p>
            <a:endParaRPr lang="en-US" dirty="0"/>
          </a:p>
          <a:p>
            <a:endParaRPr lang="en-US" dirty="0"/>
          </a:p>
          <a:p>
            <a:r>
              <a:rPr lang="en-US" b="1" dirty="0"/>
              <a:t>Notice that this is no longer the L2 error.</a:t>
            </a:r>
          </a:p>
          <a:p>
            <a:pPr lvl="1"/>
            <a:r>
              <a:rPr lang="en-US" dirty="0"/>
              <a:t> we do not calculate the mean of the distance from each point to the predicted regression model.</a:t>
            </a:r>
            <a:endParaRPr lang="en-US" b="1" dirty="0"/>
          </a:p>
          <a:p>
            <a:endParaRPr lang="en-US" dirty="0"/>
          </a:p>
        </p:txBody>
      </p:sp>
      <p:pic>
        <p:nvPicPr>
          <p:cNvPr id="5" name="Picture 8">
            <a:extLst>
              <a:ext uri="{FF2B5EF4-FFF2-40B4-BE49-F238E27FC236}">
                <a16:creationId xmlns:a16="http://schemas.microsoft.com/office/drawing/2014/main" id="{27414890-7E28-4716-9054-CC9B0E4F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7" y="1354545"/>
            <a:ext cx="84391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67413F-1F99-4160-B1B4-1EB5B148D979}"/>
              </a:ext>
            </a:extLst>
          </p:cNvPr>
          <p:cNvSpPr/>
          <p:nvPr/>
        </p:nvSpPr>
        <p:spPr>
          <a:xfrm>
            <a:off x="830317" y="1892703"/>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png" descr="image.png">
            <a:extLst>
              <a:ext uri="{FF2B5EF4-FFF2-40B4-BE49-F238E27FC236}">
                <a16:creationId xmlns:a16="http://schemas.microsoft.com/office/drawing/2014/main" id="{46DDF795-FB23-4890-8A90-3D004705D70E}"/>
              </a:ext>
            </a:extLst>
          </p:cNvPr>
          <p:cNvPicPr>
            <a:picLocks noChangeAspect="1"/>
          </p:cNvPicPr>
          <p:nvPr/>
        </p:nvPicPr>
        <p:blipFill>
          <a:blip r:embed="rId3"/>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206999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9F7A37-C0B8-41E1-82D5-2B10DB1F21A6}"/>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5ADC0A-913A-4F06-B3A6-4BBD9501EB4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B71EC1-48D8-4413-ACC3-B212D7AEFB5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4FB7269-5CA8-4004-B1AD-025FEE4F35B4}"/>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18C49E-5CEC-4A28-808C-5663706D029C}"/>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5D1F1D-E574-4F8F-B264-319DD82C0BB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D91748C-8C9A-4EFA-A234-087936A613A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E357E4E-BEF3-46C7-BCDD-FC93FAF1366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E641C4EF-B7E1-456E-B4BA-F2C2371F18E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666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508-7B7B-4B21-95FE-71340B079DBD}"/>
              </a:ext>
            </a:extLst>
          </p:cNvPr>
          <p:cNvSpPr>
            <a:spLocks noGrp="1"/>
          </p:cNvSpPr>
          <p:nvPr>
            <p:ph type="title"/>
          </p:nvPr>
        </p:nvSpPr>
        <p:spPr/>
        <p:txBody>
          <a:bodyPr/>
          <a:lstStyle/>
          <a:p>
            <a:r>
              <a:rPr lang="en-US" dirty="0"/>
              <a:t>The planarity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2BA5D-374A-473C-B2A4-DCF1AEC0A9B6}"/>
                  </a:ext>
                </a:extLst>
              </p:cNvPr>
              <p:cNvSpPr>
                <a:spLocks noGrp="1"/>
              </p:cNvSpPr>
              <p:nvPr>
                <p:ph idx="1"/>
              </p:nvPr>
            </p:nvSpPr>
            <p:spPr/>
            <p:txBody>
              <a:bodyPr>
                <a:normAutofit lnSpcReduction="10000"/>
              </a:bodyPr>
              <a:lstStyle/>
              <a:p>
                <a:r>
                  <a:rPr lang="en-US" dirty="0"/>
                  <a:t>This method works for fitting all kind of planar data in ND space, because of the planar representation and a distance function as we’ve seen above.</a:t>
                </a:r>
              </a:p>
              <a:p>
                <a:pPr lvl="1"/>
                <a:r>
                  <a:rPr lang="en-US" dirty="0"/>
                  <a:t>For example in 3D:</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=0</m:t>
                      </m:r>
                    </m:oMath>
                    <m:oMath xmlns:m="http://schemas.openxmlformats.org/officeDocument/2006/math">
                      <m:r>
                        <m:rPr>
                          <m:sty m:val="p"/>
                        </m:rPr>
                        <a:rPr lang="en-US" b="0" i="0" smtClean="0">
                          <a:latin typeface="Cambria Math" panose="02040503050406030204" pitchFamily="18" charset="0"/>
                        </a:rPr>
                        <m:t>dist</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e>
                          </m:rad>
                        </m:den>
                      </m:f>
                    </m:oMath>
                  </m:oMathPara>
                </a14:m>
                <a:endParaRPr lang="en-US" dirty="0"/>
              </a:p>
              <a:p>
                <a:endParaRPr lang="en-US" dirty="0"/>
              </a:p>
              <a:p>
                <a:endParaRPr lang="en-US" dirty="0"/>
              </a:p>
              <a:p>
                <a:endParaRPr lang="en-US" dirty="0"/>
              </a:p>
              <a:p>
                <a:endParaRPr lang="en-US" dirty="0"/>
              </a:p>
              <a:p>
                <a:r>
                  <a:rPr lang="en-US" dirty="0"/>
                  <a:t>TLS for non-planar data also exist, but this can’t be solved as before (the planarity assumption was used). This topic is out of scope- proof and examples </a:t>
                </a:r>
                <a:r>
                  <a:rPr lang="en-US" dirty="0">
                    <a:hlinkClick r:id="rId2"/>
                  </a:rPr>
                  <a:t>here</a:t>
                </a:r>
                <a:r>
                  <a:rPr lang="en-US" dirty="0"/>
                  <a:t>.</a:t>
                </a:r>
              </a:p>
            </p:txBody>
          </p:sp>
        </mc:Choice>
        <mc:Fallback xmlns="">
          <p:sp>
            <p:nvSpPr>
              <p:cNvPr id="3" name="Content Placeholder 2">
                <a:extLst>
                  <a:ext uri="{FF2B5EF4-FFF2-40B4-BE49-F238E27FC236}">
                    <a16:creationId xmlns:a16="http://schemas.microsoft.com/office/drawing/2014/main" id="{6532BA5D-374A-473C-B2A4-DCF1AEC0A9B6}"/>
                  </a:ext>
                </a:extLst>
              </p:cNvPr>
              <p:cNvSpPr>
                <a:spLocks noGrp="1" noRot="1" noChangeAspect="1" noMove="1" noResize="1" noEditPoints="1" noAdjustHandles="1" noChangeArrowheads="1" noChangeShapeType="1" noTextEdit="1"/>
              </p:cNvSpPr>
              <p:nvPr>
                <p:ph idx="1"/>
              </p:nvPr>
            </p:nvSpPr>
            <p:spPr>
              <a:blipFill>
                <a:blip r:embed="rId3"/>
                <a:stretch>
                  <a:fillRect l="-931" t="-1706" b="-1599"/>
                </a:stretch>
              </a:blipFill>
            </p:spPr>
            <p:txBody>
              <a:bodyPr/>
              <a:lstStyle/>
              <a:p>
                <a:r>
                  <a:rPr lang="en-US">
                    <a:noFill/>
                  </a:rPr>
                  <a:t> </a:t>
                </a:r>
              </a:p>
            </p:txBody>
          </p:sp>
        </mc:Fallback>
      </mc:AlternateContent>
      <p:pic>
        <p:nvPicPr>
          <p:cNvPr id="6" name="Picture 4" descr="Image result for pcl plane fit">
            <a:extLst>
              <a:ext uri="{FF2B5EF4-FFF2-40B4-BE49-F238E27FC236}">
                <a16:creationId xmlns:a16="http://schemas.microsoft.com/office/drawing/2014/main" id="{67715F94-9BD6-444A-92EA-56F09DE9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219" y="1659309"/>
            <a:ext cx="4116581"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30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b="1" dirty="0"/>
              <a:t>RANSAC</a:t>
            </a:r>
          </a:p>
          <a:p>
            <a:endParaRPr lang="en-US" dirty="0"/>
          </a:p>
        </p:txBody>
      </p:sp>
    </p:spTree>
    <p:extLst>
      <p:ext uri="{BB962C8B-B14F-4D97-AF65-F5344CB8AC3E}">
        <p14:creationId xmlns:p14="http://schemas.microsoft.com/office/powerpoint/2010/main" val="277532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fontScale="92500"/>
          </a:bodyPr>
          <a:lstStyle/>
          <a:p>
            <a:r>
              <a:rPr lang="en-US" dirty="0"/>
              <a:t> </a:t>
            </a:r>
            <a:r>
              <a:rPr lang="en-US" b="1" dirty="0"/>
              <a:t>Error</a:t>
            </a:r>
            <a:r>
              <a:rPr lang="en-US" dirty="0"/>
              <a:t> (also known as </a:t>
            </a:r>
            <a:r>
              <a:rPr lang="en-US" b="1" dirty="0"/>
              <a:t>loss</a:t>
            </a:r>
            <a:r>
              <a:rPr lang="en-US" dirty="0"/>
              <a:t>) is a method of evaluating how well a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p>
          <a:p>
            <a:endParaRPr lang="en-US" dirty="0">
              <a:highlight>
                <a:srgbClr val="FFFF00"/>
              </a:highlight>
            </a:endParaRPr>
          </a:p>
          <a:p>
            <a:endParaRPr lang="en-US" dirty="0"/>
          </a:p>
          <a:p>
            <a:endParaRPr lang="en-US" dirty="0"/>
          </a:p>
          <a:p>
            <a:r>
              <a:rPr lang="en-US" dirty="0"/>
              <a:t> MSE: The mean of the distance from each point to the predicted regression model. </a:t>
            </a:r>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error)</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Linearity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normAutofit/>
              </a:bodyPr>
              <a:lstStyle/>
              <a:p>
                <a:r>
                  <a:rPr lang="en-US" dirty="0"/>
                  <a:t>From now and until the end of the class we will assume that our fitted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a:highlight>
                      <a:srgbClr val="FFFF00"/>
                    </a:highlight>
                  </a:rPr>
                  <a:t>is linear in its unknown variables.</a:t>
                </a:r>
                <a:endParaRPr lang="en-US" dirty="0"/>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parabolic fit: finding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for the best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a linear fit!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a:p>
                <a:endParaRPr lang="en-US" dirty="0"/>
              </a:p>
              <a:p>
                <a:r>
                  <a:rPr lang="en-US" dirty="0"/>
                  <a:t>Interchangeable names in this class: (linear) regression, (linear) least squares.</a:t>
                </a:r>
              </a:p>
              <a:p>
                <a:pPr lvl="1"/>
                <a:r>
                  <a:rPr lang="en-US" dirty="0"/>
                  <a:t>With the linear prefix it’s more accurate, but we won’t bother…</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t="-959" r="-103"/>
                </a:stretch>
              </a:blipFill>
            </p:spPr>
            <p:txBody>
              <a:bodyPr/>
              <a:lstStyle/>
              <a:p>
                <a:r>
                  <a:rPr lang="en-US">
                    <a:noFill/>
                  </a:rPr>
                  <a:t> </a:t>
                </a:r>
              </a:p>
            </p:txBody>
          </p:sp>
        </mc:Fallback>
      </mc:AlternateContent>
    </p:spTree>
    <p:extLst>
      <p:ext uri="{BB962C8B-B14F-4D97-AF65-F5344CB8AC3E}">
        <p14:creationId xmlns:p14="http://schemas.microsoft.com/office/powerpoint/2010/main" val="420745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p:txBody>
          <a:bodyPr/>
          <a:lstStyle/>
          <a:p>
            <a:r>
              <a:rPr lang="en-US" dirty="0">
                <a:highlight>
                  <a:srgbClr val="FFFF00"/>
                </a:highlight>
              </a:rPr>
              <a:t>What is not linear in its unknown variables? </a:t>
            </a:r>
          </a:p>
        </p:txBody>
      </p:sp>
    </p:spTree>
    <p:extLst>
      <p:ext uri="{BB962C8B-B14F-4D97-AF65-F5344CB8AC3E}">
        <p14:creationId xmlns:p14="http://schemas.microsoft.com/office/powerpoint/2010/main" val="1526600323"/>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6375</TotalTime>
  <Words>9173</Words>
  <Application>Microsoft Office PowerPoint</Application>
  <PresentationFormat>Widescreen</PresentationFormat>
  <Paragraphs>1145</Paragraphs>
  <Slides>68</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Consolas</vt:lpstr>
      <vt:lpstr>Helvetica</vt:lpstr>
      <vt:lpstr>class_layout</vt:lpstr>
      <vt:lpstr>Curve fitting</vt:lpstr>
      <vt:lpstr>References</vt:lpstr>
      <vt:lpstr>TOC</vt:lpstr>
      <vt:lpstr>Some motivation</vt:lpstr>
      <vt:lpstr>What is curve fitting</vt:lpstr>
      <vt:lpstr>Best fit</vt:lpstr>
      <vt:lpstr>Error / Loss</vt:lpstr>
      <vt:lpstr>Linearity assumption</vt:lpstr>
      <vt:lpstr>Linearity assumption</vt:lpstr>
      <vt:lpstr>Linearity assumption</vt:lpstr>
      <vt:lpstr>MMSE &amp; Least squares</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Side note: pseudoinverse</vt:lpstr>
      <vt:lpstr>Curve fitting - LS</vt:lpstr>
      <vt:lpstr>Curve fitting - LS</vt:lpstr>
      <vt:lpstr>PowerPoint Presentation</vt:lpstr>
      <vt:lpstr>Problem 1: fitting vertical data</vt:lpstr>
      <vt:lpstr>Problem 1: fitting vertical data</vt:lpstr>
      <vt:lpstr>TOC</vt:lpstr>
      <vt:lpstr>Line fitting- total least squares</vt:lpstr>
      <vt:lpstr>Line fitting- TLS</vt:lpstr>
      <vt:lpstr>Side note: DOFs- degrees of freedom </vt:lpstr>
      <vt:lpstr>Side note: DOFs- degrees of freedom </vt:lpstr>
      <vt:lpstr>Line fitting- TLS</vt:lpstr>
      <vt:lpstr>Line fitting- TLS</vt:lpstr>
      <vt:lpstr>Line fitting- TLS</vt:lpstr>
      <vt:lpstr>Line fitting- TLS</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-the minimization problem</vt:lpstr>
      <vt:lpstr>The planarity assumption</vt:lpstr>
      <vt:lpstr>Problem 2: fitting with outliers datapoints</vt:lpstr>
      <vt:lpstr>Problem 2: fitting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yoni chechik</cp:lastModifiedBy>
  <cp:revision>190</cp:revision>
  <dcterms:created xsi:type="dcterms:W3CDTF">2019-08-07T13:55:19Z</dcterms:created>
  <dcterms:modified xsi:type="dcterms:W3CDTF">2021-12-07T08:24:54Z</dcterms:modified>
</cp:coreProperties>
</file>